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3.xml" ContentType="application/vnd.openxmlformats-officedocument.presentationml.notesSlide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57" r:id="rId4"/>
    <p:sldId id="258" r:id="rId5"/>
    <p:sldId id="259" r:id="rId6"/>
    <p:sldId id="265" r:id="rId7"/>
  </p:sldIdLst>
  <p:sldSz cx="12192000" cy="6858000"/>
  <p:notesSz cx="6889750" cy="96075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690" autoAdjust="0"/>
  </p:normalViewPr>
  <p:slideViewPr>
    <p:cSldViewPr snapToGrid="0">
      <p:cViewPr varScale="1">
        <p:scale>
          <a:sx n="71" d="100"/>
          <a:sy n="71" d="100"/>
        </p:scale>
        <p:origin x="118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482046"/>
          </a:xfrm>
          <a:prstGeom prst="rect">
            <a:avLst/>
          </a:prstGeom>
        </p:spPr>
        <p:txBody>
          <a:bodyPr vert="horz" lIns="94265" tIns="47133" rIns="94265" bIns="47133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482046"/>
          </a:xfrm>
          <a:prstGeom prst="rect">
            <a:avLst/>
          </a:prstGeom>
        </p:spPr>
        <p:txBody>
          <a:bodyPr vert="horz" lIns="94265" tIns="47133" rIns="94265" bIns="47133" rtlCol="0"/>
          <a:lstStyle>
            <a:lvl1pPr algn="r">
              <a:defRPr sz="1200"/>
            </a:lvl1pPr>
          </a:lstStyle>
          <a:p>
            <a:fld id="{FC37A69A-0172-48B8-842C-756D21B8E475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63563" y="1201738"/>
            <a:ext cx="5762625" cy="3241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65" tIns="47133" rIns="94265" bIns="47133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623633"/>
            <a:ext cx="5511800" cy="3782973"/>
          </a:xfrm>
          <a:prstGeom prst="rect">
            <a:avLst/>
          </a:prstGeom>
        </p:spPr>
        <p:txBody>
          <a:bodyPr vert="horz" lIns="94265" tIns="47133" rIns="94265" bIns="4713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5506"/>
            <a:ext cx="2985558" cy="482045"/>
          </a:xfrm>
          <a:prstGeom prst="rect">
            <a:avLst/>
          </a:prstGeom>
        </p:spPr>
        <p:txBody>
          <a:bodyPr vert="horz" lIns="94265" tIns="47133" rIns="94265" bIns="47133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597" y="9125506"/>
            <a:ext cx="2985558" cy="482045"/>
          </a:xfrm>
          <a:prstGeom prst="rect">
            <a:avLst/>
          </a:prstGeom>
        </p:spPr>
        <p:txBody>
          <a:bodyPr vert="horz" lIns="94265" tIns="47133" rIns="94265" bIns="47133" rtlCol="0" anchor="b"/>
          <a:lstStyle>
            <a:lvl1pPr algn="r">
              <a:defRPr sz="1200"/>
            </a:lvl1pPr>
          </a:lstStyle>
          <a:p>
            <a:fld id="{F2A1ADBA-1D03-4ABE-A87B-403E872F40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777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La ce este util un astfel de curs?</a:t>
            </a:r>
          </a:p>
          <a:p>
            <a:r>
              <a:rPr lang="en-GB" dirty="0"/>
              <a:t>Why is such a course necessary?</a:t>
            </a:r>
            <a:endParaRPr lang="ro-RO" dirty="0"/>
          </a:p>
          <a:p>
            <a:endParaRPr lang="ro-RO" dirty="0"/>
          </a:p>
          <a:p>
            <a:r>
              <a:rPr lang="ro-RO" dirty="0"/>
              <a:t>Disciplina nu este despre securitatea cibernetică ci despre cum securitatea oragnizației trebuie asigurată din toate punctele de vedere!</a:t>
            </a:r>
          </a:p>
          <a:p>
            <a:endParaRPr lang="ro-RO" dirty="0"/>
          </a:p>
          <a:p>
            <a:r>
              <a:rPr lang="en-GB" dirty="0"/>
              <a:t>The discipline is not about cyber security, but about how the security of the organization must be ensured from all points of view!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1ADBA-1D03-4ABE-A87B-403E872F40F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6217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o-RO" dirty="0"/>
              <a:t>Care sunt competențele care vor fi formate?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1ADBA-1D03-4ABE-A87B-403E872F40F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040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1ADBA-1D03-4ABE-A87B-403E872F40F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7041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9D35F-7F84-1402-9754-6BDB21A97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B41B3-6AC9-6A73-C88D-AE02EC48D9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47250-6E9B-B433-584D-997F8B436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C7A99-5A4E-0B85-1093-5B1D20F7C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657E1-7CC9-CFC4-26EA-919F51AE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22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A9EEE-816F-5021-DD7A-765F0C2F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91BFF1-112B-FA1F-5B55-6B37730F8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93D1E-C39F-87FA-514C-14173C91B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BA261-AC95-BF48-68A9-B50134128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CD570-EB4F-A156-3538-B245EACFA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300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53FBCD-35BF-EEB7-159C-53BE6E00CC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94F148-D768-5032-A248-07A8F7A2E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6251D-F188-968C-5FBE-989351E95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1BF95-CB2F-8226-2FD9-F2462A64E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D63D1-6F51-15C1-E260-0BD4361C0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6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09B99-8D5C-2F09-1AE8-913A7A46D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7EED2-B506-D489-56D7-C37AF949C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B7B50-07F1-994D-DDEE-5B3BFAE7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EBF5B-99BA-6838-3CB1-A15D96A0C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38AC4-9759-4324-0D86-53A76E901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2016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0AEE0-30A9-B7C8-879C-2F1D6DA84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06C7E-6DF9-4FFA-60DA-F82162EBB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FA693-0604-2599-3C62-DB8A9B3E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5FF4D-36B9-989D-B469-BF3192866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CD7D1-8476-6536-2546-6301AC48B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55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FC688-449D-0E42-D0C3-D1A05C53C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8EB40-11E3-1A93-6EAA-1C52307A0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EB8B2-727E-4EE4-2212-41326B4C5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8FA23-C55D-D143-6DD1-5A05285CC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D22E2-880F-8736-28F6-2785FD16B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924C5-9D2C-9F17-710D-53E1C35E4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028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56049-8DF8-45B6-8285-F909B43B6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A83E7-E876-2CAD-5251-71B80A074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CCE31-825B-DBFB-01A8-145002512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BA3C4C-A729-0472-5C10-4E69AB711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31BD3-4E4F-9567-5472-7E8FA7A5BD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931C6D-F792-5F9D-668D-B657C822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9863B5-3ED8-E12B-361F-6F5CEEE02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7386DA-FF0B-5E03-000B-1D08C0F5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7561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1002A-2AF8-6985-299C-F6507BE07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9D01F-5C7E-F1DE-A532-3DEF08F1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57AF63-3719-D633-5ECA-2ED66EF37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C0961B-9B65-6F22-F533-36157D973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94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8AAF8-8661-C320-4F37-ACA4E78BB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31B687-464B-1B8C-8502-B96090584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30894-FFF5-C544-61A6-41E8E2F0E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432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8C02A-940B-66FA-E891-8E5084509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CBE55-04AA-4D3B-DAD9-B54DA057D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811FC6-D862-3169-AF83-91AA68CF3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F5D6F-032A-3CD6-A5A1-6A064719D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382CF-57A9-D86A-52EC-EA1BE22D4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353B0-916F-E3E8-60A8-EF01906F8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431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2FEAE-5F9A-3C5E-701A-BB12A7C1D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B3D9FE-CCB4-234E-D7BE-EFFDA175C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619F8-29B1-1B36-88BA-B3B0A27BA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D53FD-E7A6-75F7-CA03-B1E1E9B02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571C1-C30C-C3ED-D402-FEED0FD1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663D18-3CB7-7DA9-85D1-B4FAFE115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521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4B8DBE-643A-07F1-0D7E-3994379B6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EB54D6-FE3E-1E8A-C706-2ABEA9C47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D0B3E-3F7F-5848-AC7C-5C373DF13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92A37-A505-4E7A-8D22-C5413D968453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4E128-DC55-9536-8839-F51BCFE055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20AF5-8C62-C48D-2088-64EEB7211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C451B-921A-4C44-AEF2-4482A8634E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636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38FBC4B9-804A-85C2-7EFC-E4965B3DB3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06FD7D-97D3-0B05-CA97-2A578157E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Security Audit and Risk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DE4BD-A0EF-C7F5-9CBB-163C25894C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Managementul riscurilor și auditul de securitate </a:t>
            </a:r>
          </a:p>
        </p:txBody>
      </p:sp>
    </p:spTree>
    <p:extLst>
      <p:ext uri="{BB962C8B-B14F-4D97-AF65-F5344CB8AC3E}">
        <p14:creationId xmlns:p14="http://schemas.microsoft.com/office/powerpoint/2010/main" val="150452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5CA55-D46C-88DC-161E-30BCBA2A3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ro-RO">
                <a:solidFill>
                  <a:srgbClr val="FFFFFF"/>
                </a:solidFill>
              </a:rPr>
              <a:t>Why? </a:t>
            </a:r>
            <a:endParaRPr lang="en-GB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EBD9F-C05F-BB61-B728-EA8A79727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GB" dirty="0"/>
              <a:t>Why is such a course necessary?</a:t>
            </a:r>
          </a:p>
          <a:p>
            <a:endParaRPr lang="en-GB" dirty="0"/>
          </a:p>
          <a:p>
            <a:r>
              <a:rPr lang="en-GB" dirty="0"/>
              <a:t>The discipline is not about cyber security, but about how the security of the organization must be ensured from all points of view!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7913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866695-F06D-AF06-BA97-FD71F872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GB" sz="3700" b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Professional competencies</a:t>
            </a:r>
            <a:endParaRPr lang="en-GB" sz="37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F8968-1E41-4CF0-AEF0-0AA635B77D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pPr marL="178435" indent="0">
              <a:spcAft>
                <a:spcPts val="1000"/>
              </a:spcAft>
              <a:buNone/>
            </a:pPr>
            <a:r>
              <a:rPr lang="en-GB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Know and understand the main paradigms related to data protection: confidentiality, integrity and data availability;</a:t>
            </a:r>
            <a:endParaRPr lang="ro-RO" sz="190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8435" indent="0">
              <a:spcAft>
                <a:spcPts val="1000"/>
              </a:spcAft>
              <a:buNone/>
            </a:pPr>
            <a:r>
              <a:rPr lang="en-GB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• Knowledge of all security aspects that can impact the processes and IT&amp;C assets of an organization;</a:t>
            </a:r>
            <a:endParaRPr lang="en-GB" sz="19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o-RO" sz="19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• Acquiring a solid theoretical foundation in communication through unsafe medium, as well as the use of secure communication protocols on the Internet;</a:t>
            </a:r>
            <a:endParaRPr lang="en-GB" sz="19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A1CBB-0C66-9CF4-B21E-EA1AF5829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pPr marL="342900" lvl="0" indent="-342900"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407035" algn="l"/>
              </a:tabLst>
            </a:pPr>
            <a:r>
              <a:rPr lang="ro-RO" sz="17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Cunoașterea și înțelegerea principalelor paradigme care țin de protecția datelor: confidențialitatea, integritatea și disponibilitatea datelor;</a:t>
            </a:r>
            <a:endParaRPr lang="en-GB" sz="17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407035" algn="l"/>
              </a:tabLst>
            </a:pPr>
            <a:r>
              <a:rPr lang="ro-RO" sz="17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Cunoașterea tuturor aspectelor de securitate care pot impacta procesele și infrastructura IT&amp;C a unei organizații;</a:t>
            </a:r>
            <a:endParaRPr lang="en-GB" sz="170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RO" sz="17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Însușirea unei baze teoretice și practice solide în cea ce privește problematica comunicării prin medii nesigure precum și utilizarea protocoalele securizate în Internet</a:t>
            </a:r>
            <a:endParaRPr lang="en-GB" sz="1700"/>
          </a:p>
        </p:txBody>
      </p:sp>
    </p:spTree>
    <p:extLst>
      <p:ext uri="{BB962C8B-B14F-4D97-AF65-F5344CB8AC3E}">
        <p14:creationId xmlns:p14="http://schemas.microsoft.com/office/powerpoint/2010/main" val="2297148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1739CA5-F0F5-48E1-8E8C-F24B7182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3">
            <a:extLst>
              <a:ext uri="{FF2B5EF4-FFF2-40B4-BE49-F238E27FC236}">
                <a16:creationId xmlns:a16="http://schemas.microsoft.com/office/drawing/2014/main" id="{3EAD2937-F230-41D4-B9C5-975B129BF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D444A3-C338-4886-B7F1-4BA2AF46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AF62B-8450-F5F3-A6EB-DD1FDD061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56" y="1444741"/>
            <a:ext cx="9357865" cy="1041901"/>
          </a:xfrm>
        </p:spPr>
        <p:txBody>
          <a:bodyPr>
            <a:normAutofit/>
          </a:bodyPr>
          <a:lstStyle/>
          <a:p>
            <a:r>
              <a:rPr lang="en-GB" sz="4000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General objective of the discipline</a:t>
            </a:r>
            <a:endParaRPr lang="en-GB" sz="40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6261F-2DF9-2294-87C8-85A7F157C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52656" y="2701427"/>
            <a:ext cx="4483324" cy="2699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700"/>
              <a:t>• Understanding the fundamental aspects of organization, human resources and management in the field of organization security;</a:t>
            </a:r>
            <a:endParaRPr lang="ro-RO" sz="1700"/>
          </a:p>
          <a:p>
            <a:pPr marL="0" indent="0">
              <a:buNone/>
            </a:pPr>
            <a:r>
              <a:rPr lang="en-GB" sz="1700"/>
              <a:t>• Understanding the activities that must be undertaken to ensure business security;</a:t>
            </a:r>
            <a:endParaRPr lang="ro-RO" sz="1700"/>
          </a:p>
          <a:p>
            <a:pPr marL="0" indent="0">
              <a:buNone/>
            </a:pPr>
            <a:r>
              <a:rPr lang="en-GB" sz="1700"/>
              <a:t>• Get familiar with good practices and errors that may occur in the risk management activity</a:t>
            </a:r>
            <a:endParaRPr lang="ro-RO" sz="1700"/>
          </a:p>
          <a:p>
            <a:pPr marL="0" indent="0">
              <a:buNone/>
            </a:pPr>
            <a:r>
              <a:rPr lang="en-GB" sz="1700"/>
              <a:t>• Get familiar with security audit methodologies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360FD4-F415-524A-1F8C-5164681A5F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20" y="2701427"/>
            <a:ext cx="4554501" cy="26999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/>
              <a:t>•	Înțelegerea aspectelor fundamentale de organizare, resurse umane și management în domeniul securității organizaților;</a:t>
            </a:r>
          </a:p>
          <a:p>
            <a:pPr marL="0" indent="0">
              <a:buNone/>
            </a:pPr>
            <a:r>
              <a:rPr lang="en-GB" sz="1600"/>
              <a:t>•	Înțelegerea activităților ce trebuie întreprinse pentru asigurarea securității afacerii;</a:t>
            </a:r>
          </a:p>
          <a:p>
            <a:pPr marL="0" indent="0">
              <a:buNone/>
            </a:pPr>
            <a:r>
              <a:rPr lang="en-GB" sz="1600"/>
              <a:t>•	Familiarizarea cu bunele practici și erori care pot interveni în activitatea de management al riscului;</a:t>
            </a:r>
          </a:p>
          <a:p>
            <a:pPr marL="0" indent="0">
              <a:buNone/>
            </a:pPr>
            <a:r>
              <a:rPr lang="en-GB" sz="1600"/>
              <a:t>•	Familiarizarea cu metodologiile de realizare a auditului de securitate.</a:t>
            </a:r>
          </a:p>
        </p:txBody>
      </p:sp>
    </p:spTree>
    <p:extLst>
      <p:ext uri="{BB962C8B-B14F-4D97-AF65-F5344CB8AC3E}">
        <p14:creationId xmlns:p14="http://schemas.microsoft.com/office/powerpoint/2010/main" val="95960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0F24D38-B79E-44B4-830E-043F45D9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A9E3D7-35BE-9BB8-BF41-8A125AAD0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742"/>
            <a:ext cx="10515600" cy="1325563"/>
          </a:xfrm>
        </p:spPr>
        <p:txBody>
          <a:bodyPr>
            <a:normAutofit/>
          </a:bodyPr>
          <a:lstStyle/>
          <a:p>
            <a:r>
              <a:rPr lang="en-GB" b="1">
                <a:solidFill>
                  <a:srgbClr val="FFFFFF"/>
                </a:solidFill>
              </a:rPr>
              <a:t>Specific objective of the discipline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469874-256B-45B3-A79C-7591B4BA1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42CF5-2869-560A-78D4-F5F52E20B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6345"/>
            <a:ext cx="5097780" cy="3910617"/>
          </a:xfrm>
        </p:spPr>
        <p:txBody>
          <a:bodyPr>
            <a:normAutofit/>
          </a:bodyPr>
          <a:lstStyle/>
          <a:p>
            <a:r>
              <a:rPr lang="en-GB" sz="1100">
                <a:solidFill>
                  <a:srgbClr val="FFFFFF"/>
                </a:solidFill>
              </a:rPr>
              <a:t>The promotion of the discipline must allow the master student to: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Know and present which are the sections of organizational security;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establish measures need to ensure the physical security;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Understand and apply the methods need to ensure the information security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identify vulnerabilities and security threats to an organization and business;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assess the security risk using at least one of the established methods;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Understand the security challenges generated by staff;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Can carry out a Staff Security Training Plan;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establish appropriate security treatments for each identified security risk;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elaborate a security procedure;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 Be able to establish the steps of security audit.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EF05C-A3EF-DFDC-CEBC-0E2DAE539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020" y="2266345"/>
            <a:ext cx="5097780" cy="3910618"/>
          </a:xfrm>
        </p:spPr>
        <p:txBody>
          <a:bodyPr>
            <a:normAutofit/>
          </a:bodyPr>
          <a:lstStyle/>
          <a:p>
            <a:r>
              <a:rPr lang="en-GB" sz="1100">
                <a:solidFill>
                  <a:srgbClr val="FFFFFF"/>
                </a:solidFill>
              </a:rPr>
              <a:t>Promovarea disciplinei trebuie să permită masterandului să: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Cunoască și să prezinte care sunt sectoarele securității organizaționale;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Fie în măsură să stabilească măsuri de asigurare a securității fizice;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Înțeleagă și să aplice metode de asigurăre a securității informațiilor;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Fie în mădură să identifice vulnerabilitrățile și amenințările de securitate la adresa unei organizații și afaceri;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Fie în măsură să evalueze riscul de securitate folosind cel puțin una din metodele consacrate;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Înțeleagă care sunt provocările de securitate generate de personal;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Poată realiza un Plan de instruire de securitate a personalului;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Fie în măsură să stabiliească tratamente de securitate adecvate fiecărui risc de securitate identificat;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Poată redacta o procedură de securitate;  </a:t>
            </a:r>
          </a:p>
          <a:p>
            <a:pPr marL="0" indent="0">
              <a:buNone/>
            </a:pPr>
            <a:r>
              <a:rPr lang="en-GB" sz="1100">
                <a:solidFill>
                  <a:srgbClr val="FFFFFF"/>
                </a:solidFill>
              </a:rPr>
              <a:t>•	Fie în măsură să stabilească etapele auditului de securitate</a:t>
            </a:r>
          </a:p>
        </p:txBody>
      </p:sp>
    </p:spTree>
    <p:extLst>
      <p:ext uri="{BB962C8B-B14F-4D97-AF65-F5344CB8AC3E}">
        <p14:creationId xmlns:p14="http://schemas.microsoft.com/office/powerpoint/2010/main" val="740722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632A16-0C4A-50D2-00A7-9737E97A2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13" y="121025"/>
            <a:ext cx="11376212" cy="28507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2F7E5-4BC9-A9CA-BD89-82E5C934C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940" y="3092824"/>
            <a:ext cx="11645153" cy="37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068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0E25470AF0544287FF5B43AA4D7B8A" ma:contentTypeVersion="0" ma:contentTypeDescription="Creați un document nou." ma:contentTypeScope="" ma:versionID="caf9d7681daf811a01e414193143b4c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fd2cdddb57385b1a13c8cc88856fd40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 de conținut"/>
        <xsd:element ref="dc:title" minOccurs="0" maxOccurs="1" ma:index="4" ma:displayName="Titlu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F3FA575-D311-4BBB-8BA9-2E4495D596FF}"/>
</file>

<file path=customXml/itemProps2.xml><?xml version="1.0" encoding="utf-8"?>
<ds:datastoreItem xmlns:ds="http://schemas.openxmlformats.org/officeDocument/2006/customXml" ds:itemID="{2901D54C-4F38-43DF-BDBC-5AA90DFC47F4}"/>
</file>

<file path=customXml/itemProps3.xml><?xml version="1.0" encoding="utf-8"?>
<ds:datastoreItem xmlns:ds="http://schemas.openxmlformats.org/officeDocument/2006/customXml" ds:itemID="{CC9BD842-39ED-4A88-B76B-E844A4ADF744}"/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645</Words>
  <Application>Microsoft Office PowerPoint</Application>
  <PresentationFormat>Widescreen</PresentationFormat>
  <Paragraphs>55</Paragraphs>
  <Slides>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Symbol</vt:lpstr>
      <vt:lpstr>Times New Roman</vt:lpstr>
      <vt:lpstr>Office Theme</vt:lpstr>
      <vt:lpstr>Security Audit and Risk Management</vt:lpstr>
      <vt:lpstr>Why? </vt:lpstr>
      <vt:lpstr>Professional competencies</vt:lpstr>
      <vt:lpstr>General objective of the discipline</vt:lpstr>
      <vt:lpstr>Specific objective of the discipline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Security Audit and Risk Management</dc:title>
  <dc:creator>RAUL-CIPRIAN DĂNCUŢĂ</dc:creator>
  <cp:lastModifiedBy>Raul-Ciprian Dăncuţă</cp:lastModifiedBy>
  <cp:revision>6</cp:revision>
  <cp:lastPrinted>2023-10-05T07:58:22Z</cp:lastPrinted>
  <dcterms:created xsi:type="dcterms:W3CDTF">2023-10-03T13:38:14Z</dcterms:created>
  <dcterms:modified xsi:type="dcterms:W3CDTF">2025-02-27T12:03:16Z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0x010100680E25470AF0544287FF5B43AA4D7B8A</vt:lpwstr>
  </property>
</Properties>
</file>

<file path=docProps/thumbnail.jpeg>
</file>